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09" autoAdjust="0"/>
  </p:normalViewPr>
  <p:slideViewPr>
    <p:cSldViewPr>
      <p:cViewPr varScale="1">
        <p:scale>
          <a:sx n="69" d="100"/>
          <a:sy n="69" d="100"/>
        </p:scale>
        <p:origin x="1248" y="6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CAD21-136D-446A-A101-9987602D78DB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62D84-07C7-4A5A-9510-F418AC8AAC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CAD21-136D-446A-A101-9987602D78DB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62D84-07C7-4A5A-9510-F418AC8AAC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CAD21-136D-446A-A101-9987602D78DB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62D84-07C7-4A5A-9510-F418AC8AAC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CAD21-136D-446A-A101-9987602D78DB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62D84-07C7-4A5A-9510-F418AC8AAC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CAD21-136D-446A-A101-9987602D78DB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62D84-07C7-4A5A-9510-F418AC8AAC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CAD21-136D-446A-A101-9987602D78DB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62D84-07C7-4A5A-9510-F418AC8AAC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CAD21-136D-446A-A101-9987602D78DB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62D84-07C7-4A5A-9510-F418AC8AAC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CAD21-136D-446A-A101-9987602D78DB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62D84-07C7-4A5A-9510-F418AC8AAC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CAD21-136D-446A-A101-9987602D78DB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62D84-07C7-4A5A-9510-F418AC8AAC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CAD21-136D-446A-A101-9987602D78DB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62D84-07C7-4A5A-9510-F418AC8AAC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8CAD21-136D-446A-A101-9987602D78DB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62D84-07C7-4A5A-9510-F418AC8AACA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8CAD21-136D-446A-A101-9987602D78DB}" type="datetimeFigureOut">
              <a:rPr lang="en-US" smtClean="0"/>
              <a:t>6/17/2020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162D84-07C7-4A5A-9510-F418AC8AACA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Jacqueline.Wood@wokingham.gov.uk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hyperlink" Target="mailto:Jacqueline.Wood@wokingham.gov.uk" TargetMode="Externa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95300" y="548681"/>
            <a:ext cx="4375150" cy="557748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lvl="0" indent="0" algn="ctr" fontAlgn="base">
              <a:spcBef>
                <a:spcPct val="0"/>
              </a:spcBef>
              <a:spcAft>
                <a:spcPts val="1400"/>
              </a:spcAft>
              <a:buNone/>
            </a:pPr>
            <a:endParaRPr lang="en-GB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ctr" fontAlgn="base">
              <a:spcBef>
                <a:spcPct val="0"/>
              </a:spcBef>
              <a:spcAft>
                <a:spcPts val="1400"/>
              </a:spcAft>
              <a:buNone/>
            </a:pPr>
            <a:r>
              <a:rPr lang="en-GB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Mental Health Support Team</a:t>
            </a:r>
            <a:endParaRPr lang="en-GB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en-GB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Alder </a:t>
            </a:r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Grove C of E Primary School</a:t>
            </a:r>
          </a:p>
          <a:p>
            <a:pPr marL="0" indent="0" algn="ctr">
              <a:buNone/>
            </a:pPr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Alder Grove</a:t>
            </a:r>
          </a:p>
          <a:p>
            <a:pPr marL="0" indent="0" algn="ctr">
              <a:buNone/>
            </a:pPr>
            <a:r>
              <a:rPr lang="en-GB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Shinfield</a:t>
            </a:r>
            <a:endParaRPr lang="en-GB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Berkshire</a:t>
            </a:r>
          </a:p>
          <a:p>
            <a:pPr marL="0" indent="0" algn="ctr">
              <a:buNone/>
            </a:pPr>
            <a:r>
              <a:rPr lang="en-GB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RG2 9RA</a:t>
            </a:r>
          </a:p>
          <a:p>
            <a:pPr marL="0" lvl="0" indent="0" algn="ctr" fontAlgn="base">
              <a:spcBef>
                <a:spcPct val="0"/>
              </a:spcBef>
              <a:spcAft>
                <a:spcPts val="1400"/>
              </a:spcAft>
              <a:buNone/>
            </a:pPr>
            <a:endParaRPr lang="en-GB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ctr" fontAlgn="base">
              <a:spcBef>
                <a:spcPct val="0"/>
              </a:spcBef>
              <a:spcAft>
                <a:spcPts val="1400"/>
              </a:spcAft>
              <a:buNone/>
            </a:pPr>
            <a:r>
              <a:rPr lang="en-GB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Telephone: </a:t>
            </a:r>
            <a:r>
              <a:rPr lang="en-GB" sz="1600" dirty="0"/>
              <a:t>07801664377</a:t>
            </a:r>
            <a:endParaRPr lang="en-GB" sz="1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sz="1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Email: </a:t>
            </a:r>
            <a:r>
              <a:rPr lang="en-GB" sz="1600" u="sng" dirty="0">
                <a:hlinkClick r:id="rId2"/>
              </a:rPr>
              <a:t>Jacqueline.Wood@wokingham.gov.uk</a:t>
            </a:r>
            <a:endParaRPr lang="en-GB" sz="16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712640" y="1027584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616" y="1027584"/>
            <a:ext cx="2114785" cy="1088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389" y="166341"/>
            <a:ext cx="2114785" cy="1088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5684233" y="1600202"/>
            <a:ext cx="3490312" cy="452596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340891" y="2709021"/>
            <a:ext cx="2160240" cy="2308324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Kristen ITC" panose="03050502040202030202" pitchFamily="66" charset="0"/>
              </a:rPr>
              <a:t>Helping your child to overcome their fears and worries </a:t>
            </a:r>
          </a:p>
          <a:p>
            <a:pPr algn="ctr"/>
            <a:r>
              <a:rPr lang="en-GB" dirty="0">
                <a:latin typeface="Kristen ITC" panose="03050502040202030202" pitchFamily="66" charset="0"/>
              </a:rPr>
              <a:t>- Support for Parents-</a:t>
            </a:r>
          </a:p>
          <a:p>
            <a:pPr algn="ctr"/>
            <a:r>
              <a:rPr lang="en-GB" dirty="0" smtClean="0">
                <a:latin typeface="Kristen ITC" panose="03050502040202030202" pitchFamily="66" charset="0"/>
              </a:rPr>
              <a:t>Course information</a:t>
            </a:r>
            <a:endParaRPr lang="en-GB" dirty="0"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8196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495300" y="655235"/>
            <a:ext cx="4375150" cy="550547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sz="1400" dirty="0" smtClean="0"/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endParaRPr lang="en-GB" sz="1400" dirty="0" smtClean="0"/>
          </a:p>
          <a:p>
            <a:pPr marL="0" indent="0">
              <a:buNone/>
            </a:pPr>
            <a:r>
              <a:rPr lang="en-GB" sz="1400" dirty="0" smtClean="0">
                <a:solidFill>
                  <a:srgbClr val="0070C0"/>
                </a:solidFill>
              </a:rPr>
              <a:t>Does your child suffer from fears and worries that affect their behaviour or keep them up at night?  Would you like help?</a:t>
            </a:r>
          </a:p>
          <a:p>
            <a:pPr marL="0" indent="0">
              <a:buNone/>
            </a:pPr>
            <a:r>
              <a:rPr lang="en-GB" sz="1400" b="1" dirty="0" smtClean="0">
                <a:solidFill>
                  <a:srgbClr val="0070C0"/>
                </a:solidFill>
              </a:rPr>
              <a:t>Does you child have a problem?</a:t>
            </a:r>
          </a:p>
          <a:p>
            <a:pPr marL="0" indent="0">
              <a:buNone/>
            </a:pPr>
            <a:r>
              <a:rPr lang="en-GB" sz="1400" dirty="0" smtClean="0">
                <a:solidFill>
                  <a:srgbClr val="0070C0"/>
                </a:solidFill>
              </a:rPr>
              <a:t>Anxiety, fears and worries  are normal experiences that all children have from time to time but for some they persist and can bring problems at home, at school and/or with friends.  </a:t>
            </a:r>
          </a:p>
          <a:p>
            <a:pPr marL="0" indent="0">
              <a:buNone/>
            </a:pPr>
            <a:endParaRPr lang="en-GB" sz="14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14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14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14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1400" b="1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1400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sz="1400" b="1" dirty="0" smtClean="0">
                <a:solidFill>
                  <a:srgbClr val="0070C0"/>
                </a:solidFill>
              </a:rPr>
              <a:t>How can we help?</a:t>
            </a:r>
          </a:p>
          <a:p>
            <a:pPr marL="0" indent="0">
              <a:buNone/>
            </a:pPr>
            <a:r>
              <a:rPr lang="en-GB" sz="1400" dirty="0" smtClean="0">
                <a:solidFill>
                  <a:srgbClr val="0070C0"/>
                </a:solidFill>
              </a:rPr>
              <a:t>We offer a </a:t>
            </a:r>
            <a:r>
              <a:rPr lang="en-GB" sz="1400" b="1" dirty="0" smtClean="0">
                <a:solidFill>
                  <a:srgbClr val="0070C0"/>
                </a:solidFill>
              </a:rPr>
              <a:t>6 session programme </a:t>
            </a:r>
            <a:r>
              <a:rPr lang="en-GB" sz="1400" dirty="0" smtClean="0">
                <a:solidFill>
                  <a:srgbClr val="0070C0"/>
                </a:solidFill>
              </a:rPr>
              <a:t>to help parents of </a:t>
            </a:r>
            <a:r>
              <a:rPr lang="en-GB" sz="1400" b="1" dirty="0" smtClean="0">
                <a:solidFill>
                  <a:srgbClr val="0070C0"/>
                </a:solidFill>
              </a:rPr>
              <a:t>6-11 yea</a:t>
            </a:r>
            <a:r>
              <a:rPr lang="en-GB" sz="1400" dirty="0" smtClean="0">
                <a:solidFill>
                  <a:srgbClr val="0070C0"/>
                </a:solidFill>
              </a:rPr>
              <a:t>r old children understand and manage child anxiety.  </a:t>
            </a:r>
          </a:p>
          <a:p>
            <a:pPr marL="0" indent="0">
              <a:buNone/>
            </a:pPr>
            <a:r>
              <a:rPr lang="en-GB" sz="1400" dirty="0" smtClean="0">
                <a:solidFill>
                  <a:srgbClr val="0070C0"/>
                </a:solidFill>
              </a:rPr>
              <a:t>The course is delivered on a </a:t>
            </a:r>
            <a:r>
              <a:rPr lang="en-GB" sz="1400" b="1" dirty="0" smtClean="0">
                <a:solidFill>
                  <a:srgbClr val="0070C0"/>
                </a:solidFill>
              </a:rPr>
              <a:t>one to one basis </a:t>
            </a:r>
            <a:r>
              <a:rPr lang="en-GB" sz="1400" dirty="0" smtClean="0">
                <a:solidFill>
                  <a:srgbClr val="0070C0"/>
                </a:solidFill>
              </a:rPr>
              <a:t>by an Education Mental Health Practitioner (EMHP). </a:t>
            </a:r>
            <a:r>
              <a:rPr lang="en-GB" sz="1400" dirty="0">
                <a:solidFill>
                  <a:srgbClr val="0070C0"/>
                </a:solidFill>
              </a:rPr>
              <a:t>The </a:t>
            </a:r>
            <a:r>
              <a:rPr lang="en-GB" sz="1400" dirty="0" smtClean="0">
                <a:solidFill>
                  <a:srgbClr val="0070C0"/>
                </a:solidFill>
              </a:rPr>
              <a:t>EMHP guides you </a:t>
            </a:r>
            <a:r>
              <a:rPr lang="en-GB" sz="1400" dirty="0">
                <a:solidFill>
                  <a:srgbClr val="0070C0"/>
                </a:solidFill>
              </a:rPr>
              <a:t>to put the </a:t>
            </a:r>
            <a:r>
              <a:rPr lang="en-GB" sz="1400" dirty="0" smtClean="0">
                <a:solidFill>
                  <a:srgbClr val="0070C0"/>
                </a:solidFill>
              </a:rPr>
              <a:t>course principles </a:t>
            </a:r>
            <a:r>
              <a:rPr lang="en-GB" sz="1400" dirty="0">
                <a:solidFill>
                  <a:srgbClr val="0070C0"/>
                </a:solidFill>
              </a:rPr>
              <a:t>into place in your child’s day to day life. So, the therapist works with the </a:t>
            </a:r>
            <a:r>
              <a:rPr lang="en-GB" sz="1400" b="1" dirty="0">
                <a:solidFill>
                  <a:srgbClr val="0070C0"/>
                </a:solidFill>
              </a:rPr>
              <a:t>parent(s</a:t>
            </a:r>
            <a:r>
              <a:rPr lang="en-GB" sz="1400" b="1" dirty="0" smtClean="0">
                <a:solidFill>
                  <a:srgbClr val="0070C0"/>
                </a:solidFill>
              </a:rPr>
              <a:t>) ONLY- </a:t>
            </a:r>
            <a:r>
              <a:rPr lang="en-GB" sz="1400" b="1" dirty="0">
                <a:solidFill>
                  <a:srgbClr val="0070C0"/>
                </a:solidFill>
              </a:rPr>
              <a:t>not the child. </a:t>
            </a:r>
          </a:p>
          <a:p>
            <a:pPr marL="0" indent="0">
              <a:buNone/>
            </a:pPr>
            <a:endParaRPr lang="en-GB" sz="14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14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1400" dirty="0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en-GB" sz="1400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63252" y="3138106"/>
            <a:ext cx="1030871" cy="103087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66651" y="476672"/>
            <a:ext cx="4032448" cy="64633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Helping your child over come their fears and worries -Support for </a:t>
            </a:r>
            <a:r>
              <a:rPr lang="en-GB" dirty="0" smtClean="0"/>
              <a:t>parents</a:t>
            </a:r>
            <a:endParaRPr lang="en-GB" dirty="0"/>
          </a:p>
        </p:txBody>
      </p:sp>
      <p:pic>
        <p:nvPicPr>
          <p:cNvPr id="2050" name="Picture 2" descr="How parents' arguments really affect their children - BBC New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075" y="3259577"/>
            <a:ext cx="1131118" cy="752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4808" y="3259577"/>
            <a:ext cx="803005" cy="80300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457056" y="548680"/>
            <a:ext cx="4005330" cy="63042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0070C0"/>
                </a:solidFill>
              </a:rPr>
              <a:t>The Course</a:t>
            </a:r>
          </a:p>
          <a:p>
            <a:endParaRPr lang="en-GB" sz="1400" b="1" dirty="0">
              <a:solidFill>
                <a:srgbClr val="0070C0"/>
              </a:solidFill>
            </a:endParaRPr>
          </a:p>
          <a:p>
            <a:endParaRPr lang="en-GB" sz="1400" b="1" dirty="0" smtClean="0">
              <a:solidFill>
                <a:srgbClr val="0070C0"/>
              </a:solidFill>
            </a:endParaRPr>
          </a:p>
          <a:p>
            <a:endParaRPr lang="en-GB" sz="1400" b="1" dirty="0" smtClean="0">
              <a:solidFill>
                <a:srgbClr val="0070C0"/>
              </a:solidFill>
            </a:endParaRPr>
          </a:p>
          <a:p>
            <a:endParaRPr lang="en-GB" sz="1400" b="1" dirty="0">
              <a:solidFill>
                <a:srgbClr val="0070C0"/>
              </a:solidFill>
            </a:endParaRPr>
          </a:p>
          <a:p>
            <a:endParaRPr lang="en-GB" sz="1400" b="1" dirty="0" smtClean="0">
              <a:solidFill>
                <a:srgbClr val="0070C0"/>
              </a:solidFill>
            </a:endParaRPr>
          </a:p>
          <a:p>
            <a:endParaRPr lang="en-GB" sz="1400" b="1" dirty="0">
              <a:solidFill>
                <a:srgbClr val="0070C0"/>
              </a:solidFill>
            </a:endParaRPr>
          </a:p>
          <a:p>
            <a:r>
              <a:rPr lang="en-GB" sz="1400" dirty="0" smtClean="0">
                <a:solidFill>
                  <a:srgbClr val="0070C0"/>
                </a:solidFill>
              </a:rPr>
              <a:t>The course is based on the book </a:t>
            </a:r>
            <a:r>
              <a:rPr lang="en-GB" sz="1400" i="1" dirty="0" smtClean="0">
                <a:solidFill>
                  <a:srgbClr val="0070C0"/>
                </a:solidFill>
              </a:rPr>
              <a:t>Helping Your Child With Fears and Worries </a:t>
            </a:r>
            <a:r>
              <a:rPr lang="en-GB" sz="1400" dirty="0" smtClean="0">
                <a:solidFill>
                  <a:srgbClr val="0070C0"/>
                </a:solidFill>
              </a:rPr>
              <a:t>by Cathy Creswell and Lucy Willets </a:t>
            </a:r>
            <a:endParaRPr lang="en-GB" sz="1400" dirty="0">
              <a:solidFill>
                <a:srgbClr val="0070C0"/>
              </a:solidFill>
            </a:endParaRPr>
          </a:p>
          <a:p>
            <a:r>
              <a:rPr lang="en-GB" sz="1400" dirty="0" smtClean="0">
                <a:solidFill>
                  <a:srgbClr val="0070C0"/>
                </a:solidFill>
              </a:rPr>
              <a:t>The programme is </a:t>
            </a:r>
            <a:r>
              <a:rPr lang="en-GB" sz="1400" dirty="0">
                <a:solidFill>
                  <a:srgbClr val="0070C0"/>
                </a:solidFill>
              </a:rPr>
              <a:t>based on what are called ‘cognitive </a:t>
            </a:r>
            <a:r>
              <a:rPr lang="en-GB" sz="1400" dirty="0" smtClean="0">
                <a:solidFill>
                  <a:srgbClr val="0070C0"/>
                </a:solidFill>
              </a:rPr>
              <a:t>behavioural </a:t>
            </a:r>
            <a:r>
              <a:rPr lang="en-GB" sz="1400" dirty="0">
                <a:solidFill>
                  <a:srgbClr val="0070C0"/>
                </a:solidFill>
              </a:rPr>
              <a:t>therapy’ (or ‘CBT’) principles – this means the treatment addresses how </a:t>
            </a:r>
            <a:r>
              <a:rPr lang="en-GB" sz="1400" dirty="0" smtClean="0">
                <a:solidFill>
                  <a:srgbClr val="0070C0"/>
                </a:solidFill>
              </a:rPr>
              <a:t>your </a:t>
            </a:r>
            <a:r>
              <a:rPr lang="en-GB" sz="1400" dirty="0">
                <a:solidFill>
                  <a:srgbClr val="0070C0"/>
                </a:solidFill>
              </a:rPr>
              <a:t>child thinks and how they behave in anxiety provoking situations</a:t>
            </a:r>
            <a:r>
              <a:rPr lang="en-GB" sz="1400" dirty="0" smtClean="0">
                <a:solidFill>
                  <a:srgbClr val="0070C0"/>
                </a:solidFill>
              </a:rPr>
              <a:t>.</a:t>
            </a:r>
          </a:p>
          <a:p>
            <a:endParaRPr lang="en-GB" sz="1400" dirty="0">
              <a:solidFill>
                <a:srgbClr val="0070C0"/>
              </a:solidFill>
            </a:endParaRPr>
          </a:p>
          <a:p>
            <a:r>
              <a:rPr lang="en-GB" sz="1400" b="1" dirty="0" smtClean="0">
                <a:solidFill>
                  <a:srgbClr val="0070C0"/>
                </a:solidFill>
              </a:rPr>
              <a:t>Course Outline</a:t>
            </a:r>
          </a:p>
          <a:p>
            <a:r>
              <a:rPr lang="en-GB" sz="1400" dirty="0" smtClean="0">
                <a:solidFill>
                  <a:srgbClr val="0070C0"/>
                </a:solidFill>
              </a:rPr>
              <a:t>There </a:t>
            </a:r>
            <a:r>
              <a:rPr lang="en-GB" sz="1400" dirty="0">
                <a:solidFill>
                  <a:srgbClr val="0070C0"/>
                </a:solidFill>
              </a:rPr>
              <a:t>are 6 sessions (</a:t>
            </a:r>
            <a:r>
              <a:rPr lang="en-GB" sz="1400" b="1" dirty="0">
                <a:solidFill>
                  <a:srgbClr val="0070C0"/>
                </a:solidFill>
              </a:rPr>
              <a:t>four x 45-60 minute </a:t>
            </a:r>
            <a:r>
              <a:rPr lang="en-GB" sz="1400" b="1" dirty="0" smtClean="0">
                <a:solidFill>
                  <a:srgbClr val="0070C0"/>
                </a:solidFill>
              </a:rPr>
              <a:t>sessions via WhatsApp or Microsoft Teams and </a:t>
            </a:r>
            <a:r>
              <a:rPr lang="en-GB" sz="1400" b="1" dirty="0">
                <a:solidFill>
                  <a:srgbClr val="0070C0"/>
                </a:solidFill>
              </a:rPr>
              <a:t>two x 15-20 minute check in phone calls</a:t>
            </a:r>
            <a:r>
              <a:rPr lang="en-GB" sz="1400" dirty="0">
                <a:solidFill>
                  <a:srgbClr val="0070C0"/>
                </a:solidFill>
              </a:rPr>
              <a:t>). These are delivered over </a:t>
            </a:r>
            <a:r>
              <a:rPr lang="en-GB" sz="1400" b="1" dirty="0">
                <a:solidFill>
                  <a:srgbClr val="0070C0"/>
                </a:solidFill>
              </a:rPr>
              <a:t>8 weeks</a:t>
            </a:r>
            <a:r>
              <a:rPr lang="en-GB" sz="1400" dirty="0">
                <a:solidFill>
                  <a:srgbClr val="0070C0"/>
                </a:solidFill>
              </a:rPr>
              <a:t> to allow parents time to put in to practice the skills they have learnt in sessions. </a:t>
            </a:r>
            <a:endParaRPr lang="en-GB" sz="1400" dirty="0" smtClean="0">
              <a:solidFill>
                <a:srgbClr val="0070C0"/>
              </a:solidFill>
            </a:endParaRPr>
          </a:p>
          <a:p>
            <a:endParaRPr lang="en-GB" sz="1400" dirty="0">
              <a:solidFill>
                <a:srgbClr val="0070C0"/>
              </a:solidFill>
            </a:endParaRPr>
          </a:p>
          <a:p>
            <a:r>
              <a:rPr lang="en-GB" sz="1400" b="1" dirty="0" smtClean="0">
                <a:solidFill>
                  <a:srgbClr val="0070C0"/>
                </a:solidFill>
              </a:rPr>
              <a:t>What next?</a:t>
            </a:r>
          </a:p>
          <a:p>
            <a:pPr fontAlgn="base">
              <a:spcBef>
                <a:spcPct val="0"/>
              </a:spcBef>
              <a:spcAft>
                <a:spcPts val="1400"/>
              </a:spcAft>
            </a:pPr>
            <a:r>
              <a:rPr lang="en-GB" sz="1400" dirty="0" smtClean="0">
                <a:solidFill>
                  <a:srgbClr val="0070C0"/>
                </a:solidFill>
              </a:rPr>
              <a:t>For a referral form please speak to your </a:t>
            </a:r>
            <a:r>
              <a:rPr lang="en-GB" sz="1400" dirty="0" err="1" smtClean="0">
                <a:solidFill>
                  <a:srgbClr val="0070C0"/>
                </a:solidFill>
              </a:rPr>
              <a:t>SENCo</a:t>
            </a:r>
            <a:r>
              <a:rPr lang="en-GB" sz="1400" smtClean="0">
                <a:solidFill>
                  <a:srgbClr val="0070C0"/>
                </a:solidFill>
              </a:rPr>
              <a:t>/SMHL </a:t>
            </a:r>
            <a:r>
              <a:rPr lang="en-GB" sz="1400" dirty="0" smtClean="0">
                <a:solidFill>
                  <a:srgbClr val="0070C0"/>
                </a:solidFill>
              </a:rPr>
              <a:t>or email </a:t>
            </a:r>
            <a:r>
              <a:rPr lang="en-GB" sz="1400" u="sng" dirty="0" smtClean="0">
                <a:hlinkClick r:id="rId5"/>
              </a:rPr>
              <a:t>Jacqueline.Wood@wokingham.gov.uk</a:t>
            </a:r>
            <a:r>
              <a:rPr lang="en-GB" sz="1400" u="sng" dirty="0" smtClean="0"/>
              <a:t>  </a:t>
            </a:r>
            <a:r>
              <a:rPr lang="en-GB" sz="1400" dirty="0" smtClean="0">
                <a:solidFill>
                  <a:srgbClr val="0070C0"/>
                </a:solidFill>
              </a:rPr>
              <a:t>directly.</a:t>
            </a:r>
          </a:p>
          <a:p>
            <a:endParaRPr lang="en-GB" sz="1400" dirty="0">
              <a:solidFill>
                <a:srgbClr val="0070C0"/>
              </a:solidFill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13240" y="793586"/>
            <a:ext cx="902863" cy="1273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176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483</TotalTime>
  <Words>320</Words>
  <Application>Microsoft Office PowerPoint</Application>
  <PresentationFormat>A4 Paper (210x297 mm)</PresentationFormat>
  <Paragraphs>49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Kristen ITC</vt:lpstr>
      <vt:lpstr>Times New Roman</vt:lpstr>
      <vt:lpstr>Office Theme</vt:lpstr>
      <vt:lpstr>PowerPoint Presentation</vt:lpstr>
      <vt:lpstr>PowerPoint Presentation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Phil &amp; Sally-Anne</dc:creator>
  <cp:lastModifiedBy>Linden Wilkinson</cp:lastModifiedBy>
  <cp:revision>31</cp:revision>
  <dcterms:created xsi:type="dcterms:W3CDTF">2012-06-24T23:22:21Z</dcterms:created>
  <dcterms:modified xsi:type="dcterms:W3CDTF">2020-06-17T13:50:37Z</dcterms:modified>
</cp:coreProperties>
</file>